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Kooperativ" charset="1" panose="00000000000000000000"/>
      <p:regular r:id="rId11"/>
    </p:embeddedFont>
    <p:embeddedFont>
      <p:font typeface="Inter Medium" charset="1" panose="0200050300000002000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62720" y="9552349"/>
            <a:ext cx="20413441" cy="1126888"/>
            <a:chOff x="0" y="0"/>
            <a:chExt cx="5376379" cy="296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6380" cy="296793"/>
            </a:xfrm>
            <a:custGeom>
              <a:avLst/>
              <a:gdLst/>
              <a:ahLst/>
              <a:cxnLst/>
              <a:rect r="r" b="b" t="t" l="l"/>
              <a:pathLst>
                <a:path h="296793" w="5376380">
                  <a:moveTo>
                    <a:pt x="2276" y="0"/>
                  </a:moveTo>
                  <a:lnTo>
                    <a:pt x="5374104" y="0"/>
                  </a:lnTo>
                  <a:cubicBezTo>
                    <a:pt x="5375361" y="0"/>
                    <a:pt x="5376380" y="1019"/>
                    <a:pt x="5376380" y="2276"/>
                  </a:cubicBezTo>
                  <a:lnTo>
                    <a:pt x="5376380" y="294518"/>
                  </a:lnTo>
                  <a:cubicBezTo>
                    <a:pt x="5376380" y="295775"/>
                    <a:pt x="5375361" y="296793"/>
                    <a:pt x="5374104" y="296793"/>
                  </a:cubicBezTo>
                  <a:lnTo>
                    <a:pt x="2276" y="296793"/>
                  </a:lnTo>
                  <a:cubicBezTo>
                    <a:pt x="1019" y="296793"/>
                    <a:pt x="0" y="295775"/>
                    <a:pt x="0" y="294518"/>
                  </a:cubicBezTo>
                  <a:lnTo>
                    <a:pt x="0" y="2276"/>
                  </a:lnTo>
                  <a:cubicBezTo>
                    <a:pt x="0" y="1019"/>
                    <a:pt x="1019" y="0"/>
                    <a:pt x="2276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76379" cy="34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74292">
            <a:off x="11838622" y="1169080"/>
            <a:ext cx="5760030" cy="8674744"/>
          </a:xfrm>
          <a:custGeom>
            <a:avLst/>
            <a:gdLst/>
            <a:ahLst/>
            <a:cxnLst/>
            <a:rect r="r" b="b" t="t" l="l"/>
            <a:pathLst>
              <a:path h="8674744" w="5760030">
                <a:moveTo>
                  <a:pt x="0" y="0"/>
                </a:moveTo>
                <a:lnTo>
                  <a:pt x="5760030" y="0"/>
                </a:lnTo>
                <a:lnTo>
                  <a:pt x="5760030" y="8674744"/>
                </a:lnTo>
                <a:lnTo>
                  <a:pt x="0" y="867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3383">
            <a:off x="7487943" y="3660453"/>
            <a:ext cx="8683980" cy="7954526"/>
          </a:xfrm>
          <a:custGeom>
            <a:avLst/>
            <a:gdLst/>
            <a:ahLst/>
            <a:cxnLst/>
            <a:rect r="r" b="b" t="t" l="l"/>
            <a:pathLst>
              <a:path h="7954526" w="8683980">
                <a:moveTo>
                  <a:pt x="0" y="0"/>
                </a:moveTo>
                <a:lnTo>
                  <a:pt x="8683980" y="0"/>
                </a:lnTo>
                <a:lnTo>
                  <a:pt x="8683980" y="7954526"/>
                </a:lnTo>
                <a:lnTo>
                  <a:pt x="0" y="7954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506452"/>
            <a:ext cx="5932369" cy="6898104"/>
          </a:xfrm>
          <a:custGeom>
            <a:avLst/>
            <a:gdLst/>
            <a:ahLst/>
            <a:cxnLst/>
            <a:rect r="r" b="b" t="t" l="l"/>
            <a:pathLst>
              <a:path h="6898104" w="5932369">
                <a:moveTo>
                  <a:pt x="0" y="0"/>
                </a:moveTo>
                <a:lnTo>
                  <a:pt x="5932369" y="0"/>
                </a:lnTo>
                <a:lnTo>
                  <a:pt x="5932369" y="6898103"/>
                </a:lnTo>
                <a:lnTo>
                  <a:pt x="0" y="6898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4280285"/>
            <a:ext cx="6936798" cy="842168"/>
            <a:chOff x="0" y="0"/>
            <a:chExt cx="1826975" cy="2218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26975" cy="221806"/>
            </a:xfrm>
            <a:custGeom>
              <a:avLst/>
              <a:gdLst/>
              <a:ahLst/>
              <a:cxnLst/>
              <a:rect r="r" b="b" t="t" l="l"/>
              <a:pathLst>
                <a:path h="221806" w="1826975">
                  <a:moveTo>
                    <a:pt x="6696" y="0"/>
                  </a:moveTo>
                  <a:lnTo>
                    <a:pt x="1820279" y="0"/>
                  </a:lnTo>
                  <a:cubicBezTo>
                    <a:pt x="1823977" y="0"/>
                    <a:pt x="1826975" y="2998"/>
                    <a:pt x="1826975" y="6696"/>
                  </a:cubicBezTo>
                  <a:lnTo>
                    <a:pt x="1826975" y="215109"/>
                  </a:lnTo>
                  <a:cubicBezTo>
                    <a:pt x="1826975" y="216885"/>
                    <a:pt x="1826270" y="218588"/>
                    <a:pt x="1825014" y="219844"/>
                  </a:cubicBezTo>
                  <a:cubicBezTo>
                    <a:pt x="1823758" y="221100"/>
                    <a:pt x="1822055" y="221806"/>
                    <a:pt x="1820279" y="221806"/>
                  </a:cubicBezTo>
                  <a:lnTo>
                    <a:pt x="6696" y="221806"/>
                  </a:lnTo>
                  <a:cubicBezTo>
                    <a:pt x="2998" y="221806"/>
                    <a:pt x="0" y="218808"/>
                    <a:pt x="0" y="215109"/>
                  </a:cubicBezTo>
                  <a:lnTo>
                    <a:pt x="0" y="6696"/>
                  </a:lnTo>
                  <a:cubicBezTo>
                    <a:pt x="0" y="2998"/>
                    <a:pt x="2998" y="0"/>
                    <a:pt x="6696" y="0"/>
                  </a:cubicBezTo>
                  <a:close/>
                </a:path>
              </a:pathLst>
            </a:custGeom>
            <a:solidFill>
              <a:srgbClr val="F8DF3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26975" cy="269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190625"/>
            <a:ext cx="9898342" cy="162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4"/>
              </a:lnSpc>
            </a:pPr>
            <a:r>
              <a:rPr lang="en-US" sz="6649">
                <a:solidFill>
                  <a:srgbClr val="000000"/>
                </a:solidFill>
                <a:latin typeface="Kooperativ"/>
                <a:ea typeface="Kooperativ"/>
                <a:cs typeface="Kooperativ"/>
                <a:sym typeface="Kooperativ"/>
              </a:rPr>
              <a:t>Optimisasi Algoritma K-Means dengan PSO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08380" y="7168482"/>
            <a:ext cx="1040639" cy="938468"/>
          </a:xfrm>
          <a:custGeom>
            <a:avLst/>
            <a:gdLst/>
            <a:ahLst/>
            <a:cxnLst/>
            <a:rect r="r" b="b" t="t" l="l"/>
            <a:pathLst>
              <a:path h="938468" w="1040639">
                <a:moveTo>
                  <a:pt x="0" y="0"/>
                </a:moveTo>
                <a:lnTo>
                  <a:pt x="1040640" y="0"/>
                </a:lnTo>
                <a:lnTo>
                  <a:pt x="1040640" y="938468"/>
                </a:lnTo>
                <a:lnTo>
                  <a:pt x="0" y="938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940968">
            <a:off x="10406722" y="2847207"/>
            <a:ext cx="1040639" cy="938468"/>
          </a:xfrm>
          <a:custGeom>
            <a:avLst/>
            <a:gdLst/>
            <a:ahLst/>
            <a:cxnLst/>
            <a:rect r="r" b="b" t="t" l="l"/>
            <a:pathLst>
              <a:path h="938468" w="1040639">
                <a:moveTo>
                  <a:pt x="0" y="0"/>
                </a:moveTo>
                <a:lnTo>
                  <a:pt x="1040640" y="0"/>
                </a:lnTo>
                <a:lnTo>
                  <a:pt x="1040640" y="938468"/>
                </a:lnTo>
                <a:lnTo>
                  <a:pt x="0" y="938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446365"/>
            <a:ext cx="7655320" cy="3329054"/>
            <a:chOff x="0" y="0"/>
            <a:chExt cx="2016216" cy="8767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6216" cy="876788"/>
            </a:xfrm>
            <a:custGeom>
              <a:avLst/>
              <a:gdLst/>
              <a:ahLst/>
              <a:cxnLst/>
              <a:rect r="r" b="b" t="t" l="l"/>
              <a:pathLst>
                <a:path h="876788" w="2016216">
                  <a:moveTo>
                    <a:pt x="6068" y="0"/>
                  </a:moveTo>
                  <a:lnTo>
                    <a:pt x="2010148" y="0"/>
                  </a:lnTo>
                  <a:cubicBezTo>
                    <a:pt x="2011757" y="0"/>
                    <a:pt x="2013301" y="639"/>
                    <a:pt x="2014439" y="1777"/>
                  </a:cubicBezTo>
                  <a:cubicBezTo>
                    <a:pt x="2015577" y="2915"/>
                    <a:pt x="2016216" y="4459"/>
                    <a:pt x="2016216" y="6068"/>
                  </a:cubicBezTo>
                  <a:lnTo>
                    <a:pt x="2016216" y="870720"/>
                  </a:lnTo>
                  <a:cubicBezTo>
                    <a:pt x="2016216" y="872329"/>
                    <a:pt x="2015577" y="873873"/>
                    <a:pt x="2014439" y="875011"/>
                  </a:cubicBezTo>
                  <a:cubicBezTo>
                    <a:pt x="2013301" y="876149"/>
                    <a:pt x="2011757" y="876788"/>
                    <a:pt x="2010148" y="876788"/>
                  </a:cubicBezTo>
                  <a:lnTo>
                    <a:pt x="6068" y="876788"/>
                  </a:lnTo>
                  <a:cubicBezTo>
                    <a:pt x="4459" y="876788"/>
                    <a:pt x="2915" y="876149"/>
                    <a:pt x="1777" y="875011"/>
                  </a:cubicBezTo>
                  <a:cubicBezTo>
                    <a:pt x="639" y="873873"/>
                    <a:pt x="0" y="872329"/>
                    <a:pt x="0" y="870720"/>
                  </a:cubicBezTo>
                  <a:lnTo>
                    <a:pt x="0" y="6068"/>
                  </a:lnTo>
                  <a:cubicBezTo>
                    <a:pt x="0" y="4459"/>
                    <a:pt x="639" y="2915"/>
                    <a:pt x="1777" y="1777"/>
                  </a:cubicBezTo>
                  <a:cubicBezTo>
                    <a:pt x="2915" y="639"/>
                    <a:pt x="4459" y="0"/>
                    <a:pt x="6068" y="0"/>
                  </a:cubicBezTo>
                  <a:close/>
                </a:path>
              </a:pathLst>
            </a:custGeom>
            <a:solidFill>
              <a:srgbClr val="F8DF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16216" cy="924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5375" y="2142570"/>
            <a:ext cx="8221216" cy="833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6559">
                <a:solidFill>
                  <a:srgbClr val="000000"/>
                </a:solidFill>
                <a:latin typeface="Kooperativ"/>
                <a:ea typeface="Kooperativ"/>
                <a:cs typeface="Kooperativ"/>
                <a:sym typeface="Kooperativ"/>
              </a:rPr>
              <a:t>Research Gap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03535">
            <a:off x="9269335" y="1030295"/>
            <a:ext cx="3178777" cy="4787315"/>
          </a:xfrm>
          <a:custGeom>
            <a:avLst/>
            <a:gdLst/>
            <a:ahLst/>
            <a:cxnLst/>
            <a:rect r="r" b="b" t="t" l="l"/>
            <a:pathLst>
              <a:path h="4787315" w="3178777">
                <a:moveTo>
                  <a:pt x="0" y="0"/>
                </a:moveTo>
                <a:lnTo>
                  <a:pt x="3178777" y="0"/>
                </a:lnTo>
                <a:lnTo>
                  <a:pt x="3178777" y="4787314"/>
                </a:lnTo>
                <a:lnTo>
                  <a:pt x="0" y="478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62720" y="9552349"/>
            <a:ext cx="20413441" cy="1126888"/>
            <a:chOff x="0" y="0"/>
            <a:chExt cx="5376379" cy="2967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76380" cy="296793"/>
            </a:xfrm>
            <a:custGeom>
              <a:avLst/>
              <a:gdLst/>
              <a:ahLst/>
              <a:cxnLst/>
              <a:rect r="r" b="b" t="t" l="l"/>
              <a:pathLst>
                <a:path h="296793" w="5376380">
                  <a:moveTo>
                    <a:pt x="2276" y="0"/>
                  </a:moveTo>
                  <a:lnTo>
                    <a:pt x="5374104" y="0"/>
                  </a:lnTo>
                  <a:cubicBezTo>
                    <a:pt x="5375361" y="0"/>
                    <a:pt x="5376380" y="1019"/>
                    <a:pt x="5376380" y="2276"/>
                  </a:cubicBezTo>
                  <a:lnTo>
                    <a:pt x="5376380" y="294518"/>
                  </a:lnTo>
                  <a:cubicBezTo>
                    <a:pt x="5376380" y="295775"/>
                    <a:pt x="5375361" y="296793"/>
                    <a:pt x="5374104" y="296793"/>
                  </a:cubicBezTo>
                  <a:lnTo>
                    <a:pt x="2276" y="296793"/>
                  </a:lnTo>
                  <a:cubicBezTo>
                    <a:pt x="1019" y="296793"/>
                    <a:pt x="0" y="295775"/>
                    <a:pt x="0" y="294518"/>
                  </a:cubicBezTo>
                  <a:lnTo>
                    <a:pt x="0" y="2276"/>
                  </a:lnTo>
                  <a:cubicBezTo>
                    <a:pt x="0" y="1019"/>
                    <a:pt x="1019" y="0"/>
                    <a:pt x="2276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376379" cy="34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538807" y="3136925"/>
            <a:ext cx="10263379" cy="8354390"/>
          </a:xfrm>
          <a:custGeom>
            <a:avLst/>
            <a:gdLst/>
            <a:ahLst/>
            <a:cxnLst/>
            <a:rect r="r" b="b" t="t" l="l"/>
            <a:pathLst>
              <a:path h="8354390" w="10263379">
                <a:moveTo>
                  <a:pt x="0" y="0"/>
                </a:moveTo>
                <a:lnTo>
                  <a:pt x="10263379" y="0"/>
                </a:lnTo>
                <a:lnTo>
                  <a:pt x="10263379" y="8354391"/>
                </a:lnTo>
                <a:lnTo>
                  <a:pt x="0" y="8354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70249" y="789484"/>
            <a:ext cx="2139863" cy="1929767"/>
          </a:xfrm>
          <a:custGeom>
            <a:avLst/>
            <a:gdLst/>
            <a:ahLst/>
            <a:cxnLst/>
            <a:rect r="r" b="b" t="t" l="l"/>
            <a:pathLst>
              <a:path h="1929767" w="2139863">
                <a:moveTo>
                  <a:pt x="0" y="0"/>
                </a:moveTo>
                <a:lnTo>
                  <a:pt x="2139864" y="0"/>
                </a:lnTo>
                <a:lnTo>
                  <a:pt x="2139864" y="1929768"/>
                </a:lnTo>
                <a:lnTo>
                  <a:pt x="0" y="192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0542" y="5439919"/>
            <a:ext cx="7251636" cy="369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Algoritma K-Means kurang optimal pada dataset besar.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Penelitian sebelumnya menggunakan Genetic Algorithm, tetapi PSO belum diterapkan secara spesifik untuk big data.</a:t>
            </a:r>
          </a:p>
          <a:p>
            <a:pPr algn="l" marL="642456" indent="-321228" lvl="1">
              <a:lnSpc>
                <a:spcPts val="4165"/>
              </a:lnSpc>
              <a:spcBef>
                <a:spcPct val="0"/>
              </a:spcBef>
              <a:buFont typeface="Arial"/>
              <a:buChar char="•"/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75055" y="908827"/>
            <a:ext cx="1040639" cy="938468"/>
          </a:xfrm>
          <a:custGeom>
            <a:avLst/>
            <a:gdLst/>
            <a:ahLst/>
            <a:cxnLst/>
            <a:rect r="r" b="b" t="t" l="l"/>
            <a:pathLst>
              <a:path h="938468" w="1040639">
                <a:moveTo>
                  <a:pt x="0" y="0"/>
                </a:moveTo>
                <a:lnTo>
                  <a:pt x="1040640" y="0"/>
                </a:lnTo>
                <a:lnTo>
                  <a:pt x="1040640" y="938468"/>
                </a:lnTo>
                <a:lnTo>
                  <a:pt x="0" y="93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940968">
            <a:off x="9091094" y="7605653"/>
            <a:ext cx="1040639" cy="938468"/>
          </a:xfrm>
          <a:custGeom>
            <a:avLst/>
            <a:gdLst/>
            <a:ahLst/>
            <a:cxnLst/>
            <a:rect r="r" b="b" t="t" l="l"/>
            <a:pathLst>
              <a:path h="938468" w="1040639">
                <a:moveTo>
                  <a:pt x="0" y="0"/>
                </a:moveTo>
                <a:lnTo>
                  <a:pt x="1040639" y="0"/>
                </a:lnTo>
                <a:lnTo>
                  <a:pt x="1040639" y="938468"/>
                </a:lnTo>
                <a:lnTo>
                  <a:pt x="0" y="93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446365"/>
            <a:ext cx="7655320" cy="3329054"/>
            <a:chOff x="0" y="0"/>
            <a:chExt cx="2016216" cy="8767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6216" cy="876788"/>
            </a:xfrm>
            <a:custGeom>
              <a:avLst/>
              <a:gdLst/>
              <a:ahLst/>
              <a:cxnLst/>
              <a:rect r="r" b="b" t="t" l="l"/>
              <a:pathLst>
                <a:path h="876788" w="2016216">
                  <a:moveTo>
                    <a:pt x="6068" y="0"/>
                  </a:moveTo>
                  <a:lnTo>
                    <a:pt x="2010148" y="0"/>
                  </a:lnTo>
                  <a:cubicBezTo>
                    <a:pt x="2011757" y="0"/>
                    <a:pt x="2013301" y="639"/>
                    <a:pt x="2014439" y="1777"/>
                  </a:cubicBezTo>
                  <a:cubicBezTo>
                    <a:pt x="2015577" y="2915"/>
                    <a:pt x="2016216" y="4459"/>
                    <a:pt x="2016216" y="6068"/>
                  </a:cubicBezTo>
                  <a:lnTo>
                    <a:pt x="2016216" y="870720"/>
                  </a:lnTo>
                  <a:cubicBezTo>
                    <a:pt x="2016216" y="872329"/>
                    <a:pt x="2015577" y="873873"/>
                    <a:pt x="2014439" y="875011"/>
                  </a:cubicBezTo>
                  <a:cubicBezTo>
                    <a:pt x="2013301" y="876149"/>
                    <a:pt x="2011757" y="876788"/>
                    <a:pt x="2010148" y="876788"/>
                  </a:cubicBezTo>
                  <a:lnTo>
                    <a:pt x="6068" y="876788"/>
                  </a:lnTo>
                  <a:cubicBezTo>
                    <a:pt x="4459" y="876788"/>
                    <a:pt x="2915" y="876149"/>
                    <a:pt x="1777" y="875011"/>
                  </a:cubicBezTo>
                  <a:cubicBezTo>
                    <a:pt x="639" y="873873"/>
                    <a:pt x="0" y="872329"/>
                    <a:pt x="0" y="870720"/>
                  </a:cubicBezTo>
                  <a:lnTo>
                    <a:pt x="0" y="6068"/>
                  </a:lnTo>
                  <a:cubicBezTo>
                    <a:pt x="0" y="4459"/>
                    <a:pt x="639" y="2915"/>
                    <a:pt x="1777" y="1777"/>
                  </a:cubicBezTo>
                  <a:cubicBezTo>
                    <a:pt x="2915" y="639"/>
                    <a:pt x="4459" y="0"/>
                    <a:pt x="6068" y="0"/>
                  </a:cubicBezTo>
                  <a:close/>
                </a:path>
              </a:pathLst>
            </a:custGeom>
            <a:solidFill>
              <a:srgbClr val="F8DF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16216" cy="924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5375" y="2142570"/>
            <a:ext cx="8221216" cy="833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6559">
                <a:solidFill>
                  <a:srgbClr val="000000"/>
                </a:solidFill>
                <a:latin typeface="Kooperativ"/>
                <a:ea typeface="Kooperativ"/>
                <a:cs typeface="Kooperativ"/>
                <a:sym typeface="Kooperativ"/>
              </a:rPr>
              <a:t>Mind Mapping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03535">
            <a:off x="9269335" y="1030295"/>
            <a:ext cx="3178777" cy="4787315"/>
          </a:xfrm>
          <a:custGeom>
            <a:avLst/>
            <a:gdLst/>
            <a:ahLst/>
            <a:cxnLst/>
            <a:rect r="r" b="b" t="t" l="l"/>
            <a:pathLst>
              <a:path h="4787315" w="3178777">
                <a:moveTo>
                  <a:pt x="0" y="0"/>
                </a:moveTo>
                <a:lnTo>
                  <a:pt x="3178777" y="0"/>
                </a:lnTo>
                <a:lnTo>
                  <a:pt x="3178777" y="4787314"/>
                </a:lnTo>
                <a:lnTo>
                  <a:pt x="0" y="478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62720" y="9552349"/>
            <a:ext cx="20413441" cy="1126888"/>
            <a:chOff x="0" y="0"/>
            <a:chExt cx="5376379" cy="2967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76380" cy="296793"/>
            </a:xfrm>
            <a:custGeom>
              <a:avLst/>
              <a:gdLst/>
              <a:ahLst/>
              <a:cxnLst/>
              <a:rect r="r" b="b" t="t" l="l"/>
              <a:pathLst>
                <a:path h="296793" w="5376380">
                  <a:moveTo>
                    <a:pt x="2276" y="0"/>
                  </a:moveTo>
                  <a:lnTo>
                    <a:pt x="5374104" y="0"/>
                  </a:lnTo>
                  <a:cubicBezTo>
                    <a:pt x="5375361" y="0"/>
                    <a:pt x="5376380" y="1019"/>
                    <a:pt x="5376380" y="2276"/>
                  </a:cubicBezTo>
                  <a:lnTo>
                    <a:pt x="5376380" y="294518"/>
                  </a:lnTo>
                  <a:cubicBezTo>
                    <a:pt x="5376380" y="295775"/>
                    <a:pt x="5375361" y="296793"/>
                    <a:pt x="5374104" y="296793"/>
                  </a:cubicBezTo>
                  <a:lnTo>
                    <a:pt x="2276" y="296793"/>
                  </a:lnTo>
                  <a:cubicBezTo>
                    <a:pt x="1019" y="296793"/>
                    <a:pt x="0" y="295775"/>
                    <a:pt x="0" y="294518"/>
                  </a:cubicBezTo>
                  <a:lnTo>
                    <a:pt x="0" y="2276"/>
                  </a:lnTo>
                  <a:cubicBezTo>
                    <a:pt x="0" y="1019"/>
                    <a:pt x="1019" y="0"/>
                    <a:pt x="2276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376379" cy="34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538807" y="3136925"/>
            <a:ext cx="10263379" cy="8354390"/>
          </a:xfrm>
          <a:custGeom>
            <a:avLst/>
            <a:gdLst/>
            <a:ahLst/>
            <a:cxnLst/>
            <a:rect r="r" b="b" t="t" l="l"/>
            <a:pathLst>
              <a:path h="8354390" w="10263379">
                <a:moveTo>
                  <a:pt x="0" y="0"/>
                </a:moveTo>
                <a:lnTo>
                  <a:pt x="10263379" y="0"/>
                </a:lnTo>
                <a:lnTo>
                  <a:pt x="10263379" y="8354391"/>
                </a:lnTo>
                <a:lnTo>
                  <a:pt x="0" y="8354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70249" y="789484"/>
            <a:ext cx="2139863" cy="1929767"/>
          </a:xfrm>
          <a:custGeom>
            <a:avLst/>
            <a:gdLst/>
            <a:ahLst/>
            <a:cxnLst/>
            <a:rect r="r" b="b" t="t" l="l"/>
            <a:pathLst>
              <a:path h="1929767" w="2139863">
                <a:moveTo>
                  <a:pt x="0" y="0"/>
                </a:moveTo>
                <a:lnTo>
                  <a:pt x="2139864" y="0"/>
                </a:lnTo>
                <a:lnTo>
                  <a:pt x="2139864" y="1929768"/>
                </a:lnTo>
                <a:lnTo>
                  <a:pt x="0" y="192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0542" y="5439919"/>
            <a:ext cx="7251636" cy="369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Diagram hubungan: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K-Means → Optimisasi Cluster.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PSO → Memperbaiki inisialisasi pusat cluster.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Big Data → Efisiensi pada skala besar.</a:t>
            </a:r>
          </a:p>
          <a:p>
            <a:pPr algn="l" marL="642456" indent="-321228" lvl="1">
              <a:lnSpc>
                <a:spcPts val="4165"/>
              </a:lnSpc>
              <a:spcBef>
                <a:spcPct val="0"/>
              </a:spcBef>
              <a:buFont typeface="Arial"/>
              <a:buChar char="•"/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75055" y="908827"/>
            <a:ext cx="1040639" cy="938468"/>
          </a:xfrm>
          <a:custGeom>
            <a:avLst/>
            <a:gdLst/>
            <a:ahLst/>
            <a:cxnLst/>
            <a:rect r="r" b="b" t="t" l="l"/>
            <a:pathLst>
              <a:path h="938468" w="1040639">
                <a:moveTo>
                  <a:pt x="0" y="0"/>
                </a:moveTo>
                <a:lnTo>
                  <a:pt x="1040640" y="0"/>
                </a:lnTo>
                <a:lnTo>
                  <a:pt x="1040640" y="938468"/>
                </a:lnTo>
                <a:lnTo>
                  <a:pt x="0" y="93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940968">
            <a:off x="9091094" y="7605653"/>
            <a:ext cx="1040639" cy="938468"/>
          </a:xfrm>
          <a:custGeom>
            <a:avLst/>
            <a:gdLst/>
            <a:ahLst/>
            <a:cxnLst/>
            <a:rect r="r" b="b" t="t" l="l"/>
            <a:pathLst>
              <a:path h="938468" w="1040639">
                <a:moveTo>
                  <a:pt x="0" y="0"/>
                </a:moveTo>
                <a:lnTo>
                  <a:pt x="1040639" y="0"/>
                </a:lnTo>
                <a:lnTo>
                  <a:pt x="1040639" y="938468"/>
                </a:lnTo>
                <a:lnTo>
                  <a:pt x="0" y="93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446365"/>
            <a:ext cx="8287891" cy="4746305"/>
            <a:chOff x="0" y="0"/>
            <a:chExt cx="2182819" cy="1250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2819" cy="1250056"/>
            </a:xfrm>
            <a:custGeom>
              <a:avLst/>
              <a:gdLst/>
              <a:ahLst/>
              <a:cxnLst/>
              <a:rect r="r" b="b" t="t" l="l"/>
              <a:pathLst>
                <a:path h="1250056" w="2182819">
                  <a:moveTo>
                    <a:pt x="5605" y="0"/>
                  </a:moveTo>
                  <a:lnTo>
                    <a:pt x="2177214" y="0"/>
                  </a:lnTo>
                  <a:cubicBezTo>
                    <a:pt x="2180310" y="0"/>
                    <a:pt x="2182819" y="2509"/>
                    <a:pt x="2182819" y="5605"/>
                  </a:cubicBezTo>
                  <a:lnTo>
                    <a:pt x="2182819" y="1244451"/>
                  </a:lnTo>
                  <a:cubicBezTo>
                    <a:pt x="2182819" y="1247546"/>
                    <a:pt x="2180310" y="1250056"/>
                    <a:pt x="2177214" y="1250056"/>
                  </a:cubicBezTo>
                  <a:lnTo>
                    <a:pt x="5605" y="1250056"/>
                  </a:lnTo>
                  <a:cubicBezTo>
                    <a:pt x="2509" y="1250056"/>
                    <a:pt x="0" y="1247546"/>
                    <a:pt x="0" y="1244451"/>
                  </a:cubicBezTo>
                  <a:lnTo>
                    <a:pt x="0" y="5605"/>
                  </a:lnTo>
                  <a:cubicBezTo>
                    <a:pt x="0" y="2509"/>
                    <a:pt x="2509" y="0"/>
                    <a:pt x="5605" y="0"/>
                  </a:cubicBezTo>
                  <a:close/>
                </a:path>
              </a:pathLst>
            </a:custGeom>
            <a:solidFill>
              <a:srgbClr val="F8DF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82819" cy="1297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5375" y="2142570"/>
            <a:ext cx="8221216" cy="833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6559">
                <a:solidFill>
                  <a:srgbClr val="000000"/>
                </a:solidFill>
                <a:latin typeface="Kooperativ"/>
                <a:ea typeface="Kooperativ"/>
                <a:cs typeface="Kooperativ"/>
                <a:sym typeface="Kooperativ"/>
              </a:rPr>
              <a:t>Methodology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03535">
            <a:off x="9269335" y="1030295"/>
            <a:ext cx="3178777" cy="4787315"/>
          </a:xfrm>
          <a:custGeom>
            <a:avLst/>
            <a:gdLst/>
            <a:ahLst/>
            <a:cxnLst/>
            <a:rect r="r" b="b" t="t" l="l"/>
            <a:pathLst>
              <a:path h="4787315" w="3178777">
                <a:moveTo>
                  <a:pt x="0" y="0"/>
                </a:moveTo>
                <a:lnTo>
                  <a:pt x="3178777" y="0"/>
                </a:lnTo>
                <a:lnTo>
                  <a:pt x="3178777" y="4787314"/>
                </a:lnTo>
                <a:lnTo>
                  <a:pt x="0" y="478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62720" y="9552349"/>
            <a:ext cx="20413441" cy="1126888"/>
            <a:chOff x="0" y="0"/>
            <a:chExt cx="5376379" cy="2967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76380" cy="296793"/>
            </a:xfrm>
            <a:custGeom>
              <a:avLst/>
              <a:gdLst/>
              <a:ahLst/>
              <a:cxnLst/>
              <a:rect r="r" b="b" t="t" l="l"/>
              <a:pathLst>
                <a:path h="296793" w="5376380">
                  <a:moveTo>
                    <a:pt x="2276" y="0"/>
                  </a:moveTo>
                  <a:lnTo>
                    <a:pt x="5374104" y="0"/>
                  </a:lnTo>
                  <a:cubicBezTo>
                    <a:pt x="5375361" y="0"/>
                    <a:pt x="5376380" y="1019"/>
                    <a:pt x="5376380" y="2276"/>
                  </a:cubicBezTo>
                  <a:lnTo>
                    <a:pt x="5376380" y="294518"/>
                  </a:lnTo>
                  <a:cubicBezTo>
                    <a:pt x="5376380" y="295775"/>
                    <a:pt x="5375361" y="296793"/>
                    <a:pt x="5374104" y="296793"/>
                  </a:cubicBezTo>
                  <a:lnTo>
                    <a:pt x="2276" y="296793"/>
                  </a:lnTo>
                  <a:cubicBezTo>
                    <a:pt x="1019" y="296793"/>
                    <a:pt x="0" y="295775"/>
                    <a:pt x="0" y="294518"/>
                  </a:cubicBezTo>
                  <a:lnTo>
                    <a:pt x="0" y="2276"/>
                  </a:lnTo>
                  <a:cubicBezTo>
                    <a:pt x="0" y="1019"/>
                    <a:pt x="1019" y="0"/>
                    <a:pt x="2276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376379" cy="34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538807" y="3136925"/>
            <a:ext cx="10263379" cy="8354390"/>
          </a:xfrm>
          <a:custGeom>
            <a:avLst/>
            <a:gdLst/>
            <a:ahLst/>
            <a:cxnLst/>
            <a:rect r="r" b="b" t="t" l="l"/>
            <a:pathLst>
              <a:path h="8354390" w="10263379">
                <a:moveTo>
                  <a:pt x="0" y="0"/>
                </a:moveTo>
                <a:lnTo>
                  <a:pt x="10263379" y="0"/>
                </a:lnTo>
                <a:lnTo>
                  <a:pt x="10263379" y="8354391"/>
                </a:lnTo>
                <a:lnTo>
                  <a:pt x="0" y="8354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70249" y="789484"/>
            <a:ext cx="2139863" cy="1929767"/>
          </a:xfrm>
          <a:custGeom>
            <a:avLst/>
            <a:gdLst/>
            <a:ahLst/>
            <a:cxnLst/>
            <a:rect r="r" b="b" t="t" l="l"/>
            <a:pathLst>
              <a:path h="1929767" w="2139863">
                <a:moveTo>
                  <a:pt x="0" y="0"/>
                </a:moveTo>
                <a:lnTo>
                  <a:pt x="2139864" y="0"/>
                </a:lnTo>
                <a:lnTo>
                  <a:pt x="2139864" y="1929768"/>
                </a:lnTo>
                <a:lnTo>
                  <a:pt x="0" y="192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0542" y="5439919"/>
            <a:ext cx="7251636" cy="475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Dataset: Menggunakan dataset besar (misalnya, UCI Machine Learning Repository).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Implementasi: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Langkah 1: K-Means standar.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Langkah 2: Optimisasi dengan PSO.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Evaluasi: Akurasi dan waktu komputasi.</a:t>
            </a:r>
          </a:p>
          <a:p>
            <a:pPr algn="l" marL="642456" indent="-321228" lvl="1">
              <a:lnSpc>
                <a:spcPts val="4165"/>
              </a:lnSpc>
              <a:spcBef>
                <a:spcPct val="0"/>
              </a:spcBef>
              <a:buFont typeface="Arial"/>
              <a:buChar char="•"/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75055" y="908827"/>
            <a:ext cx="1040639" cy="938468"/>
          </a:xfrm>
          <a:custGeom>
            <a:avLst/>
            <a:gdLst/>
            <a:ahLst/>
            <a:cxnLst/>
            <a:rect r="r" b="b" t="t" l="l"/>
            <a:pathLst>
              <a:path h="938468" w="1040639">
                <a:moveTo>
                  <a:pt x="0" y="0"/>
                </a:moveTo>
                <a:lnTo>
                  <a:pt x="1040640" y="0"/>
                </a:lnTo>
                <a:lnTo>
                  <a:pt x="1040640" y="938468"/>
                </a:lnTo>
                <a:lnTo>
                  <a:pt x="0" y="93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940968">
            <a:off x="9091094" y="7605653"/>
            <a:ext cx="1040639" cy="938468"/>
          </a:xfrm>
          <a:custGeom>
            <a:avLst/>
            <a:gdLst/>
            <a:ahLst/>
            <a:cxnLst/>
            <a:rect r="r" b="b" t="t" l="l"/>
            <a:pathLst>
              <a:path h="938468" w="1040639">
                <a:moveTo>
                  <a:pt x="0" y="0"/>
                </a:moveTo>
                <a:lnTo>
                  <a:pt x="1040639" y="0"/>
                </a:lnTo>
                <a:lnTo>
                  <a:pt x="1040639" y="938468"/>
                </a:lnTo>
                <a:lnTo>
                  <a:pt x="0" y="93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446365"/>
            <a:ext cx="8287891" cy="4746305"/>
            <a:chOff x="0" y="0"/>
            <a:chExt cx="2182819" cy="1250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2819" cy="1250056"/>
            </a:xfrm>
            <a:custGeom>
              <a:avLst/>
              <a:gdLst/>
              <a:ahLst/>
              <a:cxnLst/>
              <a:rect r="r" b="b" t="t" l="l"/>
              <a:pathLst>
                <a:path h="1250056" w="2182819">
                  <a:moveTo>
                    <a:pt x="5605" y="0"/>
                  </a:moveTo>
                  <a:lnTo>
                    <a:pt x="2177214" y="0"/>
                  </a:lnTo>
                  <a:cubicBezTo>
                    <a:pt x="2180310" y="0"/>
                    <a:pt x="2182819" y="2509"/>
                    <a:pt x="2182819" y="5605"/>
                  </a:cubicBezTo>
                  <a:lnTo>
                    <a:pt x="2182819" y="1244451"/>
                  </a:lnTo>
                  <a:cubicBezTo>
                    <a:pt x="2182819" y="1247546"/>
                    <a:pt x="2180310" y="1250056"/>
                    <a:pt x="2177214" y="1250056"/>
                  </a:cubicBezTo>
                  <a:lnTo>
                    <a:pt x="5605" y="1250056"/>
                  </a:lnTo>
                  <a:cubicBezTo>
                    <a:pt x="2509" y="1250056"/>
                    <a:pt x="0" y="1247546"/>
                    <a:pt x="0" y="1244451"/>
                  </a:cubicBezTo>
                  <a:lnTo>
                    <a:pt x="0" y="5605"/>
                  </a:lnTo>
                  <a:cubicBezTo>
                    <a:pt x="0" y="2509"/>
                    <a:pt x="2509" y="0"/>
                    <a:pt x="5605" y="0"/>
                  </a:cubicBezTo>
                  <a:close/>
                </a:path>
              </a:pathLst>
            </a:custGeom>
            <a:solidFill>
              <a:srgbClr val="F8DF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82819" cy="1297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5375" y="2142570"/>
            <a:ext cx="8221216" cy="160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6559">
                <a:solidFill>
                  <a:srgbClr val="000000"/>
                </a:solidFill>
                <a:latin typeface="Kooperativ"/>
                <a:ea typeface="Kooperativ"/>
                <a:cs typeface="Kooperativ"/>
                <a:sym typeface="Kooperativ"/>
              </a:rPr>
              <a:t>Testing Metrics dan Progress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03535">
            <a:off x="9269335" y="1030295"/>
            <a:ext cx="3178777" cy="4787315"/>
          </a:xfrm>
          <a:custGeom>
            <a:avLst/>
            <a:gdLst/>
            <a:ahLst/>
            <a:cxnLst/>
            <a:rect r="r" b="b" t="t" l="l"/>
            <a:pathLst>
              <a:path h="4787315" w="3178777">
                <a:moveTo>
                  <a:pt x="0" y="0"/>
                </a:moveTo>
                <a:lnTo>
                  <a:pt x="3178777" y="0"/>
                </a:lnTo>
                <a:lnTo>
                  <a:pt x="3178777" y="4787314"/>
                </a:lnTo>
                <a:lnTo>
                  <a:pt x="0" y="478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62720" y="9552349"/>
            <a:ext cx="20413441" cy="1126888"/>
            <a:chOff x="0" y="0"/>
            <a:chExt cx="5376379" cy="2967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76380" cy="296793"/>
            </a:xfrm>
            <a:custGeom>
              <a:avLst/>
              <a:gdLst/>
              <a:ahLst/>
              <a:cxnLst/>
              <a:rect r="r" b="b" t="t" l="l"/>
              <a:pathLst>
                <a:path h="296793" w="5376380">
                  <a:moveTo>
                    <a:pt x="2276" y="0"/>
                  </a:moveTo>
                  <a:lnTo>
                    <a:pt x="5374104" y="0"/>
                  </a:lnTo>
                  <a:cubicBezTo>
                    <a:pt x="5375361" y="0"/>
                    <a:pt x="5376380" y="1019"/>
                    <a:pt x="5376380" y="2276"/>
                  </a:cubicBezTo>
                  <a:lnTo>
                    <a:pt x="5376380" y="294518"/>
                  </a:lnTo>
                  <a:cubicBezTo>
                    <a:pt x="5376380" y="295775"/>
                    <a:pt x="5375361" y="296793"/>
                    <a:pt x="5374104" y="296793"/>
                  </a:cubicBezTo>
                  <a:lnTo>
                    <a:pt x="2276" y="296793"/>
                  </a:lnTo>
                  <a:cubicBezTo>
                    <a:pt x="1019" y="296793"/>
                    <a:pt x="0" y="295775"/>
                    <a:pt x="0" y="294518"/>
                  </a:cubicBezTo>
                  <a:lnTo>
                    <a:pt x="0" y="2276"/>
                  </a:lnTo>
                  <a:cubicBezTo>
                    <a:pt x="0" y="1019"/>
                    <a:pt x="1019" y="0"/>
                    <a:pt x="2276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376379" cy="344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538807" y="3136925"/>
            <a:ext cx="10263379" cy="8354390"/>
          </a:xfrm>
          <a:custGeom>
            <a:avLst/>
            <a:gdLst/>
            <a:ahLst/>
            <a:cxnLst/>
            <a:rect r="r" b="b" t="t" l="l"/>
            <a:pathLst>
              <a:path h="8354390" w="10263379">
                <a:moveTo>
                  <a:pt x="0" y="0"/>
                </a:moveTo>
                <a:lnTo>
                  <a:pt x="10263379" y="0"/>
                </a:lnTo>
                <a:lnTo>
                  <a:pt x="10263379" y="8354391"/>
                </a:lnTo>
                <a:lnTo>
                  <a:pt x="0" y="8354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70249" y="789484"/>
            <a:ext cx="2139863" cy="1929767"/>
          </a:xfrm>
          <a:custGeom>
            <a:avLst/>
            <a:gdLst/>
            <a:ahLst/>
            <a:cxnLst/>
            <a:rect r="r" b="b" t="t" l="l"/>
            <a:pathLst>
              <a:path h="1929767" w="2139863">
                <a:moveTo>
                  <a:pt x="0" y="0"/>
                </a:moveTo>
                <a:lnTo>
                  <a:pt x="2139864" y="0"/>
                </a:lnTo>
                <a:lnTo>
                  <a:pt x="2139864" y="1929768"/>
                </a:lnTo>
                <a:lnTo>
                  <a:pt x="0" y="192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0542" y="5439919"/>
            <a:ext cx="7251636" cy="475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Metrics: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Akurasi clustering: Silhouette Score.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Efisiensi waktu: Performa komputasi.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Progress: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Studi literatur selesai.</a:t>
            </a:r>
          </a:p>
          <a:p>
            <a:pPr algn="l" marL="642456" indent="-321228" lvl="1">
              <a:lnSpc>
                <a:spcPts val="4165"/>
              </a:lnSpc>
              <a:buFont typeface="Arial"/>
              <a:buChar char="•"/>
            </a:pPr>
            <a:r>
              <a:rPr lang="en-US" b="true" sz="2975">
                <a:solidFill>
                  <a:srgbClr val="191919"/>
                </a:solidFill>
                <a:latin typeface="Inter Medium"/>
                <a:ea typeface="Inter Medium"/>
                <a:cs typeface="Inter Medium"/>
                <a:sym typeface="Inter Medium"/>
              </a:rPr>
              <a:t>Implementasi algoritma sedang dikerjakan.</a:t>
            </a:r>
          </a:p>
          <a:p>
            <a:pPr algn="l" marL="642456" indent="-321228" lvl="1">
              <a:lnSpc>
                <a:spcPts val="4165"/>
              </a:lnSpc>
              <a:spcBef>
                <a:spcPct val="0"/>
              </a:spcBef>
              <a:buFont typeface="Arial"/>
              <a:buChar char="•"/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75055" y="908827"/>
            <a:ext cx="1040639" cy="938468"/>
          </a:xfrm>
          <a:custGeom>
            <a:avLst/>
            <a:gdLst/>
            <a:ahLst/>
            <a:cxnLst/>
            <a:rect r="r" b="b" t="t" l="l"/>
            <a:pathLst>
              <a:path h="938468" w="1040639">
                <a:moveTo>
                  <a:pt x="0" y="0"/>
                </a:moveTo>
                <a:lnTo>
                  <a:pt x="1040640" y="0"/>
                </a:lnTo>
                <a:lnTo>
                  <a:pt x="1040640" y="938468"/>
                </a:lnTo>
                <a:lnTo>
                  <a:pt x="0" y="93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940968">
            <a:off x="9091094" y="7605653"/>
            <a:ext cx="1040639" cy="938468"/>
          </a:xfrm>
          <a:custGeom>
            <a:avLst/>
            <a:gdLst/>
            <a:ahLst/>
            <a:cxnLst/>
            <a:rect r="r" b="b" t="t" l="l"/>
            <a:pathLst>
              <a:path h="938468" w="1040639">
                <a:moveTo>
                  <a:pt x="0" y="0"/>
                </a:moveTo>
                <a:lnTo>
                  <a:pt x="1040639" y="0"/>
                </a:lnTo>
                <a:lnTo>
                  <a:pt x="1040639" y="938468"/>
                </a:lnTo>
                <a:lnTo>
                  <a:pt x="0" y="93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DAGaFwUdawA</dc:identifier>
  <dcterms:modified xsi:type="dcterms:W3CDTF">2011-08-01T06:04:30Z</dcterms:modified>
  <cp:revision>1</cp:revision>
  <dc:title>What is Cyber security?</dc:title>
</cp:coreProperties>
</file>